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verage"/>
      <p:regular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-regular.fntdata"/><Relationship Id="rId23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1102e5f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1102e5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11489e50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11489e50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11489e50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11489e50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11489e50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11489e50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11489e50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11489e50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1489e50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11489e50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ec7ec1ad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ec7ec1ad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ec7ec1ad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ec7ec1ad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ec7ec1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ec7ec1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ec7ec1ad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ec7ec1a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f0819a9f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f0819a9f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f0819a9f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f0819a9f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ec7ec1ad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ec7ec1a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f04ee12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f04ee12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f04ee12a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f04ee12a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ec7ec1ad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ec7ec1ad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gjac@bu.ed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sgjac@b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jp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Judicial Advisory Commission </a:t>
            </a:r>
            <a:r>
              <a:rPr lang="en" sz="3300"/>
              <a:t>Report for Fall 2021</a:t>
            </a:r>
            <a:endParaRPr sz="33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5"/>
            <a:ext cx="7801500" cy="9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Hyatt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Klein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Markovic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Q1 - </a:t>
            </a:r>
            <a:r>
              <a:rPr i="1" lang="en" sz="2700"/>
              <a:t>"How has the return to in-person learning affected personal academic engagement?"</a:t>
            </a:r>
            <a:endParaRPr i="1" sz="2700"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524525"/>
            <a:ext cx="8520600" cy="30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54952" t="66885"/>
          <a:stretch/>
        </p:blipFill>
        <p:spPr>
          <a:xfrm>
            <a:off x="2286400" y="1524525"/>
            <a:ext cx="4571200" cy="31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54247" l="0" r="0" t="8015"/>
          <a:stretch/>
        </p:blipFill>
        <p:spPr>
          <a:xfrm>
            <a:off x="119775" y="1524525"/>
            <a:ext cx="8904438" cy="31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Q2 - </a:t>
            </a:r>
            <a:r>
              <a:rPr i="1" lang="en" sz="2700"/>
              <a:t>"In which way has the return to in-person learning most affected nonacademic engagement?"</a:t>
            </a:r>
            <a:endParaRPr i="1" sz="2700"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524525"/>
            <a:ext cx="8520600" cy="30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54369" t="70351"/>
          <a:stretch/>
        </p:blipFill>
        <p:spPr>
          <a:xfrm>
            <a:off x="2075663" y="1524525"/>
            <a:ext cx="4992675" cy="32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 rotWithShape="1">
          <a:blip r:embed="rId4">
            <a:alphaModFix/>
          </a:blip>
          <a:srcRect b="49415" l="2841" r="2425" t="15681"/>
          <a:stretch/>
        </p:blipFill>
        <p:spPr>
          <a:xfrm>
            <a:off x="169400" y="1524525"/>
            <a:ext cx="8805201" cy="323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Q3 - </a:t>
            </a:r>
            <a:r>
              <a:rPr i="1" lang="en" sz="2700"/>
              <a:t>"To what extent has the return to in-person learning affected personal time management?"</a:t>
            </a:r>
            <a:endParaRPr i="1" sz="2700"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524525"/>
            <a:ext cx="8520600" cy="30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56728" t="69166"/>
          <a:stretch/>
        </p:blipFill>
        <p:spPr>
          <a:xfrm>
            <a:off x="2293313" y="1524525"/>
            <a:ext cx="4557376" cy="322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4">
            <a:alphaModFix/>
          </a:blip>
          <a:srcRect b="49628" l="3023" r="2787" t="15929"/>
          <a:stretch/>
        </p:blipFill>
        <p:spPr>
          <a:xfrm>
            <a:off x="131438" y="1524525"/>
            <a:ext cx="8881124" cy="322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Q4 - </a:t>
            </a:r>
            <a:r>
              <a:rPr i="1" lang="en" sz="2700"/>
              <a:t>"How has the return to in-person learning affected personal upkeep (hygiene, rest time, etc.)?"</a:t>
            </a:r>
            <a:endParaRPr i="1" sz="2700"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524525"/>
            <a:ext cx="8520600" cy="30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b="1613" l="0" r="59881" t="69684"/>
          <a:stretch/>
        </p:blipFill>
        <p:spPr>
          <a:xfrm>
            <a:off x="2315563" y="1524525"/>
            <a:ext cx="4512874" cy="32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4">
            <a:alphaModFix/>
          </a:blip>
          <a:srcRect b="50274" l="2019" r="2724" t="15377"/>
          <a:stretch/>
        </p:blipFill>
        <p:spPr>
          <a:xfrm>
            <a:off x="94888" y="1524513"/>
            <a:ext cx="8954225" cy="320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Q5 - </a:t>
            </a:r>
            <a:r>
              <a:rPr i="1" lang="en" sz="2700"/>
              <a:t>"How has the return to in-person learning affected emotional state (happiness, stress, etc.)?"</a:t>
            </a:r>
            <a:endParaRPr i="1" sz="2700"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524525"/>
            <a:ext cx="8520600" cy="30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0" r="55128" t="71466"/>
          <a:stretch/>
        </p:blipFill>
        <p:spPr>
          <a:xfrm>
            <a:off x="1928288" y="1524525"/>
            <a:ext cx="5287418" cy="304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4">
            <a:alphaModFix/>
          </a:blip>
          <a:srcRect b="48080" l="0" r="0" t="13687"/>
          <a:stretch/>
        </p:blipFill>
        <p:spPr>
          <a:xfrm>
            <a:off x="174825" y="1524525"/>
            <a:ext cx="8794351" cy="30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Conclusion!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sense of community sentiments for both present and future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</a:t>
            </a:r>
            <a:r>
              <a:rPr b="1" lang="en"/>
              <a:t>active</a:t>
            </a:r>
            <a:r>
              <a:rPr lang="en"/>
              <a:t> use for better understanding and catering to the needs of the student body as we move out of the pandemic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b="1" lang="en"/>
              <a:t>passive</a:t>
            </a:r>
            <a:r>
              <a:rPr lang="en"/>
              <a:t> use for making sense of how we collectively thought and felt about this </a:t>
            </a:r>
            <a:r>
              <a:rPr lang="en"/>
              <a:t>unprecedented</a:t>
            </a:r>
            <a:r>
              <a:rPr lang="en"/>
              <a:t> </a:t>
            </a:r>
            <a:r>
              <a:rPr lang="en"/>
              <a:t>historical</a:t>
            </a:r>
            <a:r>
              <a:rPr lang="en"/>
              <a:t> moment now and beyond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Importance of greater </a:t>
            </a:r>
            <a:r>
              <a:rPr lang="en"/>
              <a:t>sample</a:t>
            </a:r>
            <a:r>
              <a:rPr lang="en"/>
              <a:t> </a:t>
            </a:r>
            <a:r>
              <a:rPr lang="en"/>
              <a:t>sizes</a:t>
            </a:r>
            <a:r>
              <a:rPr lang="en"/>
              <a:t> and </a:t>
            </a:r>
            <a:r>
              <a:rPr lang="en"/>
              <a:t>outreach</a:t>
            </a:r>
            <a:r>
              <a:rPr lang="en"/>
              <a:t> </a:t>
            </a:r>
            <a:r>
              <a:rPr lang="en"/>
              <a:t>for</a:t>
            </a:r>
            <a:r>
              <a:rPr lang="en"/>
              <a:t> </a:t>
            </a:r>
            <a:r>
              <a:rPr lang="en"/>
              <a:t>further</a:t>
            </a:r>
            <a:r>
              <a:rPr lang="en"/>
              <a:t> </a:t>
            </a:r>
            <a:r>
              <a:rPr lang="en"/>
              <a:t>survey-based</a:t>
            </a:r>
            <a:r>
              <a:rPr lang="en"/>
              <a:t> </a:t>
            </a:r>
            <a:r>
              <a:rPr lang="en"/>
              <a:t>reports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Plans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Proposed new staffers and representative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working on report requests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 </a:t>
            </a:r>
            <a:r>
              <a:rPr lang="en"/>
              <a:t>have</a:t>
            </a:r>
            <a:r>
              <a:rPr lang="en"/>
              <a:t> an idea feel free to reach out to us! </a:t>
            </a:r>
            <a:r>
              <a:rPr lang="en" u="sng">
                <a:solidFill>
                  <a:schemeClr val="hlink"/>
                </a:solidFill>
                <a:hlinkClick r:id="rId3"/>
              </a:rPr>
              <a:t>sgjac@bu.edu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upkeep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Semester report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Email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sgjac@bu.edu</a:t>
            </a:r>
            <a:r>
              <a:rPr lang="en" sz="2300"/>
              <a:t> for any questions, research or document requests, etc.!</a:t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JAC = Judicial Advisory Commission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Impartial advising body composed of 4 representatives and staffers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 Student Government documents and make them available to the BU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 research to provide precedent-informed advice as requested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 a semester report with topics relevant to college student government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Current representatives: Rebecca Hyatt, Ben Klein, &amp; Daniel Markovic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BU’s COVID absence policy to other universities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977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 offered no remote or LfA options for students in COVID isolation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Students testing positive must isolate for 10 days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Close contacts must isolate for 14 days (but not in isolation housing)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Professors discouraged from offering remote options, recordings, etc.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 recommended students in isolation speak with an Academic Continuity Coordinator, email professors, ask friends for notes, etc.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BU’s COVID absence policy to other universities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 rot="10800000">
            <a:off x="358300" y="1313550"/>
            <a:ext cx="2599200" cy="3435000"/>
          </a:xfrm>
          <a:prstGeom prst="wedgeRectCallout">
            <a:avLst>
              <a:gd fmla="val -20589" name="adj1"/>
              <a:gd fmla="val 5658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rot="10800000">
            <a:off x="3330450" y="1313550"/>
            <a:ext cx="2599200" cy="3435000"/>
          </a:xfrm>
          <a:prstGeom prst="wedgeRectCallout">
            <a:avLst>
              <a:gd fmla="val -20589" name="adj1"/>
              <a:gd fmla="val 5658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 rot="10800000">
            <a:off x="6302600" y="1313550"/>
            <a:ext cx="2599200" cy="3435000"/>
          </a:xfrm>
          <a:prstGeom prst="wedgeRectCallout">
            <a:avLst>
              <a:gd fmla="val -20589" name="adj1"/>
              <a:gd fmla="val 5658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58300" y="1405300"/>
            <a:ext cx="2599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Northeastern University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"/>
              <a:buChar char="●"/>
            </a:pPr>
            <a:r>
              <a:rPr b="1" lang="en" sz="1200">
                <a:latin typeface="Average"/>
                <a:ea typeface="Average"/>
                <a:cs typeface="Average"/>
                <a:sym typeface="Average"/>
              </a:rPr>
              <a:t>Advised faculty to utilize remote conferencing,</a:t>
            </a: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 recording, etc. to make remote coursework available to students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"/>
              <a:buChar char="●"/>
            </a:pP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Private Zoom links and other remote options provided to students in isolation for COVID-19, only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01" y="3607000"/>
            <a:ext cx="1052001" cy="10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330450" y="1432800"/>
            <a:ext cx="2599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Harvard </a:t>
            </a:r>
            <a:r>
              <a:rPr lang="en">
                <a:latin typeface="Average"/>
                <a:ea typeface="Average"/>
                <a:cs typeface="Average"/>
                <a:sym typeface="Average"/>
              </a:rPr>
              <a:t>University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"/>
              <a:buChar char="●"/>
            </a:pP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Students testing positive for COVID-19 isolate in their own dorm, receive food/supply delivery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"/>
              <a:buChar char="●"/>
            </a:pPr>
            <a:r>
              <a:rPr b="1" lang="en" sz="1200">
                <a:latin typeface="Average"/>
                <a:ea typeface="Average"/>
                <a:cs typeface="Average"/>
                <a:sym typeface="Average"/>
              </a:rPr>
              <a:t>Receive communication from a school representative regarding academic continuity</a:t>
            </a:r>
            <a:endParaRPr b="1" sz="12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463" y="3447846"/>
            <a:ext cx="1257187" cy="12111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6302600" y="1432800"/>
            <a:ext cx="2599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Massachusetts Institute of Technology (MIT) 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"/>
              <a:buChar char="●"/>
            </a:pP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Upon testing positive for COVID-19, students receive communication from Student Support Services regarding academic continuity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"/>
              <a:buChar char="●"/>
            </a:pPr>
            <a:r>
              <a:rPr b="1" lang="en" sz="1200">
                <a:latin typeface="Average"/>
                <a:ea typeface="Average"/>
                <a:cs typeface="Average"/>
                <a:sym typeface="Average"/>
              </a:rPr>
              <a:t>Student Support Services contact student’s professors</a:t>
            </a:r>
            <a:endParaRPr b="1" sz="12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698" y="3625712"/>
            <a:ext cx="1653000" cy="8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BU’s COVID absence policy to other universities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Remote options should be available to students testing positive for COVID-19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 should take a more proactive approach to maintaining students’ academic continuity, rather than placing that responsibility on the student alone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Involvement of Student Governments in Textbook Policy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Problems with acquiring textbooks at BU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Affordability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Accessibility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Current initiatives: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Terrier’s Survival Guide Infographic…</a:t>
            </a:r>
            <a:r>
              <a:rPr lang="en" sz="2000"/>
              <a:t> </a:t>
            </a:r>
            <a:endParaRPr sz="20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900" y="1554525"/>
            <a:ext cx="4150099" cy="290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Comparative Analysis of Potential Solutions 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93450" y="1109875"/>
            <a:ext cx="8957100" cy="3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Northeastern University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Textbook Exchange Program that allows student to buy/sell </a:t>
            </a:r>
            <a:r>
              <a:rPr lang="en"/>
              <a:t>through student government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Online marketplace where students can search for textbooks/coordinate with sellers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Tufts University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Tufts Community Union Textbook Exchange run by the student government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Students conduct sales through Venmo and can communicate terms, drop-off locations, etc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Harvard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Undergraduate Council will reimburse students for up to $50 on textbooks/related materials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Online application that asks for an email address, Venmo, amount, and financial aid status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21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of these methods of addressing textbook affordability/accessibility share three themes: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Student-run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Centralized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Operated through Student Government</a:t>
            </a:r>
            <a:endParaRPr sz="20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875" y="3299509"/>
            <a:ext cx="3207712" cy="180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500" y="3520025"/>
            <a:ext cx="2219658" cy="147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5300" y="3407613"/>
            <a:ext cx="1639450" cy="14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Surveying</a:t>
            </a:r>
            <a:r>
              <a:rPr lang="en"/>
              <a:t> the Effects of BU's R</a:t>
            </a:r>
            <a:r>
              <a:rPr lang="en"/>
              <a:t>eturn</a:t>
            </a:r>
            <a:r>
              <a:rPr lang="en"/>
              <a:t> to Full In-Person Learning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</a:t>
            </a:r>
            <a:r>
              <a:rPr lang="en"/>
              <a:t>surveys</a:t>
            </a:r>
            <a:r>
              <a:rPr lang="en"/>
              <a:t>? –&gt; </a:t>
            </a:r>
            <a:r>
              <a:rPr lang="en"/>
              <a:t>Current</a:t>
            </a:r>
            <a:r>
              <a:rPr lang="en"/>
              <a:t> </a:t>
            </a:r>
            <a:r>
              <a:rPr lang="en"/>
              <a:t>policy</a:t>
            </a:r>
            <a:r>
              <a:rPr lang="en"/>
              <a:t> </a:t>
            </a:r>
            <a:r>
              <a:rPr lang="en"/>
              <a:t>yes</a:t>
            </a:r>
            <a:r>
              <a:rPr lang="en"/>
              <a:t>, but the importance of historical memory too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We're living </a:t>
            </a:r>
            <a:r>
              <a:rPr lang="en"/>
              <a:t>through</a:t>
            </a:r>
            <a:r>
              <a:rPr lang="en"/>
              <a:t> </a:t>
            </a:r>
            <a:r>
              <a:rPr lang="en"/>
              <a:t>history</a:t>
            </a:r>
            <a:r>
              <a:rPr lang="en"/>
              <a:t>, but the present </a:t>
            </a:r>
            <a:r>
              <a:rPr lang="en"/>
              <a:t>will</a:t>
            </a:r>
            <a:r>
              <a:rPr lang="en"/>
              <a:t> become a </a:t>
            </a:r>
            <a:r>
              <a:rPr lang="en"/>
              <a:t>distant</a:t>
            </a:r>
            <a:r>
              <a:rPr lang="en"/>
              <a:t> memory </a:t>
            </a:r>
            <a:r>
              <a:rPr lang="en"/>
              <a:t>eventually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Unlike in previous historical eras, understand what people (at BU) thought at the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</a:t>
            </a:r>
            <a:r>
              <a:rPr lang="en"/>
              <a:t> </a:t>
            </a:r>
            <a:r>
              <a:rPr lang="en"/>
              <a:t>two</a:t>
            </a:r>
            <a:r>
              <a:rPr lang="en"/>
              <a:t> </a:t>
            </a:r>
            <a:r>
              <a:rPr lang="en"/>
              <a:t>reports</a:t>
            </a:r>
            <a:r>
              <a:rPr lang="en"/>
              <a:t>: (1) 2020 Federal Elections; (2) Pandemic Student Life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Timely, yet of long-term </a:t>
            </a:r>
            <a:r>
              <a:rPr lang="en"/>
              <a:t>historical</a:t>
            </a:r>
            <a:r>
              <a:rPr lang="en"/>
              <a:t> </a:t>
            </a:r>
            <a:r>
              <a:rPr lang="en"/>
              <a:t>significance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Please</a:t>
            </a:r>
            <a:r>
              <a:rPr i="1" lang="en"/>
              <a:t> refer to formal </a:t>
            </a:r>
            <a:r>
              <a:rPr i="1" lang="en"/>
              <a:t>report</a:t>
            </a:r>
            <a:r>
              <a:rPr i="1" lang="en"/>
              <a:t> for full </a:t>
            </a:r>
            <a:r>
              <a:rPr i="1" lang="en"/>
              <a:t>statistical</a:t>
            </a:r>
            <a:r>
              <a:rPr i="1" lang="en"/>
              <a:t> </a:t>
            </a:r>
            <a:r>
              <a:rPr i="1" lang="en"/>
              <a:t>analysis!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Special thanks to:</a:t>
            </a:r>
            <a:r>
              <a:rPr lang="en"/>
              <a:t> Savannah M. (MHC), Richard S. &amp; Company (EMC), Samantha C. (</a:t>
            </a:r>
            <a:r>
              <a:rPr lang="en"/>
              <a:t>Deputy</a:t>
            </a:r>
            <a:r>
              <a:rPr lang="en"/>
              <a:t> Chief </a:t>
            </a:r>
            <a:r>
              <a:rPr lang="en"/>
              <a:t>Justice</a:t>
            </a:r>
            <a:r>
              <a:rPr lang="en"/>
              <a:t>), Ting W. L. (</a:t>
            </a:r>
            <a:r>
              <a:rPr lang="en"/>
              <a:t>Communications</a:t>
            </a:r>
            <a:r>
              <a:rPr lang="en"/>
              <a:t>), </a:t>
            </a:r>
            <a:r>
              <a:rPr lang="en"/>
              <a:t>Shashwat</a:t>
            </a:r>
            <a:r>
              <a:rPr lang="en"/>
              <a:t> S. (Senate!)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